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5" r:id="rId3"/>
    <p:sldId id="271" r:id="rId4"/>
    <p:sldId id="272" r:id="rId5"/>
    <p:sldId id="269" r:id="rId6"/>
    <p:sldId id="273" r:id="rId7"/>
    <p:sldId id="274" r:id="rId8"/>
    <p:sldId id="275" r:id="rId9"/>
    <p:sldId id="276" r:id="rId10"/>
    <p:sldId id="28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229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23F6E-2A65-6F29-6394-2D23275E3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9AEC6B-1E8C-E332-693F-6171EA0E9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376F1C-D191-DAB9-D288-7125132D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C9495D-F4C4-4E09-A506-3DABD4B1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FCBBBB-F016-BB2D-2325-661D8D3A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53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C019F-1DF0-2C3C-F227-FA857D8F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C169AC-726A-61F3-0C88-283FA7420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00442-577B-A600-D586-44DA764A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B5B077-CE98-E5F3-579C-43FD7B93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102559-88A6-54FA-ABBA-61632CA1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1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2517D0-5EC0-4246-A601-0234D14A0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EBACF0-B09B-349D-B276-FF3F093E3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0FDCDD-A5C3-7667-9ED1-0C35B2B0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0C3B09-874E-06B4-3E62-BA543751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497A02-133F-46E8-3490-68723449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83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3629F-CE4D-42DB-4142-D3E22B75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062296-253E-F4CD-0F0E-C3D870C2C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5A879-4181-069B-B357-6E378E4C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78E051-A3F5-64E7-1B8C-FF2FC10A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6FA5BC-D02C-90C4-7481-23B86160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23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AF071-E109-F2DE-7B0B-5DD43520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E71533-33C6-FC27-D39D-D7151B696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7DCFBE-2B66-9A65-8B5A-010A0E15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9409DB-D073-7237-A9D5-1E28E8F8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2EDE15-2124-7AA5-772B-07ACCE449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0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0F1FA-E510-44ED-6EAC-AE0B36C9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C4E7BD-1ED0-E194-A685-9B409FD90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B3BF22-87A7-3AA4-8FC3-7CD098C7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B54411-CFB2-4ED6-6D86-BB34F5FC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EBBB7C-F8BE-4AEC-384A-5F786911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B3CF36-645F-0D43-E5E5-B41C1FDE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5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DBF61-2E9C-E699-3B10-77CBCDFFB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CBA2F1-790F-2CF7-3B71-53A5BEC40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6AE7F4-5C80-7D0A-A822-25EB9D2F9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D25063-9FE8-1FB1-0BE0-A2287DDBC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711B48-9F3F-B28A-277C-79B6528A7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1D7EF6-6B56-BED1-CC77-78E71AE3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6BEF441-C9B5-C494-4B94-8411009C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1A5D9F-1C8A-1A99-F502-CB21BCD9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F7AAC-B2A8-97C6-30AE-93B57585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97D20B3-54C6-0A1E-B3C8-3053FEBD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F7DB75-97CE-A157-CDFE-FCBC4394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455FAB-BE2D-9039-D6E7-10AEFB6C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72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C4D012-866F-FB4E-7204-64CF0CC1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009D57-D6A0-3CF2-F823-4B5A8DAB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CCC0D8-F82D-BDEE-60A2-80306C96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0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2078D-19EE-BD3F-693E-63E96EAD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55B275-CB9E-18AD-2AEE-9F3A1FB1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3BFAE4-B7AB-9F4F-D2E2-1415ED9EE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76461D-CBD7-8A4E-4B80-AF489DD4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2504EA-95FC-B95D-EDFB-A89BFD3A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37FA0A-DACA-758A-EAE9-85F2F1A2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67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2B9DD-B3E6-3EB5-F4D2-43DD947A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618EB0-4235-5D16-0C95-2D4B7B135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3D8DA0-94E1-E415-296A-B41539620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F64C8C-25E8-54D6-6726-70D06697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80581F-E765-0278-A334-893B27AA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EBA03C-0089-62C6-14F2-25601DB3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34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6B3031-540E-5BEA-7595-488233B1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3E684D-3BD1-9532-F53F-114A32D3D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E54C31-5225-ACE8-9E43-685D47217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256B-22A7-40C7-82F5-9CC7C75C63FA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26E19-1DD0-854B-CEED-52C281B762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95962-3316-9FE5-8C21-2AF0FF581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020B-6AAB-4BD2-B447-95C0030D3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27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D2509A2-BC72-9957-7C03-0B7041B32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039" y="-2775857"/>
            <a:ext cx="16663065" cy="11102162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35DFD577-58CD-963F-3CFC-70D14CBD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8241">
            <a:off x="3282769" y="2826922"/>
            <a:ext cx="3291700" cy="165543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600874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D2509A2-BC72-9957-7C03-0B7041B32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581" y="-2478504"/>
            <a:ext cx="15477049" cy="1031195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35DFD577-58CD-963F-3CFC-70D14CBD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9997">
            <a:off x="1574232" y="2766940"/>
            <a:ext cx="3163210" cy="159081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9A3EDAB-3FFC-E58E-1900-3C2CF49DEAD5}"/>
              </a:ext>
            </a:extLst>
          </p:cNvPr>
          <p:cNvSpPr txBox="1"/>
          <p:nvPr/>
        </p:nvSpPr>
        <p:spPr>
          <a:xfrm>
            <a:off x="-279668" y="6341613"/>
            <a:ext cx="1265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ahnschrift Light SemiCondensed" panose="020B0502040204020203" pitchFamily="34" charset="0"/>
              </a:rPr>
              <a:t>Faça parte dessa história e ajude a promover a inclusão e a acessibilidade de todas as crianças através do brincar.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DCA0A0-A758-C05B-98DB-58B504C6849C}"/>
              </a:ext>
            </a:extLst>
          </p:cNvPr>
          <p:cNvSpPr txBox="1"/>
          <p:nvPr/>
        </p:nvSpPr>
        <p:spPr>
          <a:xfrm>
            <a:off x="5153813" y="2841477"/>
            <a:ext cx="1884374" cy="1384995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Inclusão através</a:t>
            </a:r>
          </a:p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do brincar</a:t>
            </a:r>
          </a:p>
        </p:txBody>
      </p:sp>
    </p:spTree>
    <p:extLst>
      <p:ext uri="{BB962C8B-B14F-4D97-AF65-F5344CB8AC3E}">
        <p14:creationId xmlns:p14="http://schemas.microsoft.com/office/powerpoint/2010/main" val="1808493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F11986B-5B8F-9646-CC5D-9FD66BD2E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1" y="-4692454"/>
            <a:ext cx="20314350" cy="1353491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29D14A9-3024-49A4-CAD6-A367948A82E8}"/>
              </a:ext>
            </a:extLst>
          </p:cNvPr>
          <p:cNvSpPr txBox="1"/>
          <p:nvPr/>
        </p:nvSpPr>
        <p:spPr>
          <a:xfrm rot="194997">
            <a:off x="4547311" y="1446580"/>
            <a:ext cx="4516901" cy="2862322"/>
          </a:xfrm>
          <a:prstGeom prst="rect">
            <a:avLst/>
          </a:prstGeom>
          <a:noFill/>
          <a:effectLst>
            <a:glow>
              <a:schemeClr val="accent5">
                <a:satMod val="175000"/>
              </a:schemeClr>
            </a:glow>
            <a:softEdge rad="0"/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 Narrow" panose="020B0606020202030204" pitchFamily="34" charset="0"/>
              </a:rPr>
              <a:t>Proposta</a:t>
            </a:r>
          </a:p>
          <a:p>
            <a:endParaRPr lang="pt-BR" sz="2400" b="1" dirty="0">
              <a:latin typeface="Arial Narrow" panose="020B0606020202030204" pitchFamily="34" charset="0"/>
            </a:endParaRPr>
          </a:p>
          <a:p>
            <a:r>
              <a:rPr lang="pt-BR" sz="2400" b="1" dirty="0">
                <a:latin typeface="Arial Narrow" panose="020B0606020202030204" pitchFamily="34" charset="0"/>
              </a:rPr>
              <a:t>Utilizar nosso know-how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para criar produtos inclusivos, divertidos, acessíveis e que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apoiem crianças e adultos com deficiência. </a:t>
            </a:r>
          </a:p>
        </p:txBody>
      </p:sp>
    </p:spTree>
    <p:extLst>
      <p:ext uri="{BB962C8B-B14F-4D97-AF65-F5344CB8AC3E}">
        <p14:creationId xmlns:p14="http://schemas.microsoft.com/office/powerpoint/2010/main" val="2674066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331D1E09-F8D1-B2CE-40A1-3789CBB03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1" y="-4692454"/>
            <a:ext cx="20314350" cy="1353491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7C3DC9E-4BCE-B1F4-C63C-147260BA724C}"/>
              </a:ext>
            </a:extLst>
          </p:cNvPr>
          <p:cNvSpPr txBox="1"/>
          <p:nvPr/>
        </p:nvSpPr>
        <p:spPr>
          <a:xfrm rot="237029">
            <a:off x="4475303" y="1158155"/>
            <a:ext cx="4139782" cy="341632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Arial Narrow" panose="020B0606020202030204" pitchFamily="34" charset="0"/>
              </a:rPr>
              <a:t>Colaboração da</a:t>
            </a:r>
          </a:p>
          <a:p>
            <a:r>
              <a:rPr lang="pt-BR" sz="3600" b="1" dirty="0">
                <a:latin typeface="Arial Narrow" panose="020B0606020202030204" pitchFamily="34" charset="0"/>
              </a:rPr>
              <a:t>APAE Diadema </a:t>
            </a:r>
          </a:p>
          <a:p>
            <a:endParaRPr lang="pt-BR" sz="2400" b="1" dirty="0">
              <a:latin typeface="Arial Narrow" panose="020B0606020202030204" pitchFamily="34" charset="0"/>
            </a:endParaRPr>
          </a:p>
          <a:p>
            <a:r>
              <a:rPr lang="pt-BR" sz="2400" b="1" dirty="0">
                <a:latin typeface="Arial Narrow" panose="020B0606020202030204" pitchFamily="34" charset="0"/>
              </a:rPr>
              <a:t>Atende mais de 500 pessoas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com deficiência intelectual.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Fornecerá informações valiosas sobre as necessidades e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preferências do público-alvo.</a:t>
            </a:r>
          </a:p>
        </p:txBody>
      </p:sp>
    </p:spTree>
    <p:extLst>
      <p:ext uri="{BB962C8B-B14F-4D97-AF65-F5344CB8AC3E}">
        <p14:creationId xmlns:p14="http://schemas.microsoft.com/office/powerpoint/2010/main" val="3564883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D914E849-2135-E4E5-17C0-F179B7AB1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1" y="-4692454"/>
            <a:ext cx="20314350" cy="1353491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E26D172-9554-20FA-44D3-0A133E3B1200}"/>
              </a:ext>
            </a:extLst>
          </p:cNvPr>
          <p:cNvSpPr txBox="1"/>
          <p:nvPr/>
        </p:nvSpPr>
        <p:spPr>
          <a:xfrm rot="182374">
            <a:off x="4585084" y="1173582"/>
            <a:ext cx="4033405" cy="329320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Especialização</a:t>
            </a:r>
          </a:p>
          <a:p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>
                <a:latin typeface="Arial Narrow" panose="020B0606020202030204" pitchFamily="34" charset="0"/>
              </a:rPr>
              <a:t>Designers gráficos com</a:t>
            </a:r>
          </a:p>
          <a:p>
            <a:r>
              <a:rPr lang="pt-BR" sz="2800" b="1" dirty="0">
                <a:latin typeface="Arial Narrow" panose="020B0606020202030204" pitchFamily="34" charset="0"/>
              </a:rPr>
              <a:t>experiência na criação</a:t>
            </a:r>
          </a:p>
          <a:p>
            <a:r>
              <a:rPr lang="pt-BR" sz="2800" b="1" dirty="0">
                <a:latin typeface="Arial Narrow" panose="020B0606020202030204" pitchFamily="34" charset="0"/>
              </a:rPr>
              <a:t>de jogos e brinquedos atraentes e acessíveis a diversos públicos. </a:t>
            </a:r>
          </a:p>
        </p:txBody>
      </p:sp>
    </p:spTree>
    <p:extLst>
      <p:ext uri="{BB962C8B-B14F-4D97-AF65-F5344CB8AC3E}">
        <p14:creationId xmlns:p14="http://schemas.microsoft.com/office/powerpoint/2010/main" val="3642025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4409C4F5-39CE-A441-EBFB-3A584759D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1" y="-4692454"/>
            <a:ext cx="20314350" cy="1353491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29D14A9-3024-49A4-CAD6-A367948A82E8}"/>
              </a:ext>
            </a:extLst>
          </p:cNvPr>
          <p:cNvSpPr txBox="1"/>
          <p:nvPr/>
        </p:nvSpPr>
        <p:spPr>
          <a:xfrm rot="179404">
            <a:off x="4665142" y="1470309"/>
            <a:ext cx="3979836" cy="286232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arrow" panose="020B0606020202030204" pitchFamily="34" charset="0"/>
              </a:rPr>
              <a:t>Fabricação</a:t>
            </a:r>
          </a:p>
          <a:p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>
                <a:latin typeface="Arial Narrow" panose="020B0606020202030204" pitchFamily="34" charset="0"/>
              </a:rPr>
              <a:t>Empresa com reputação para produzir, vender e</a:t>
            </a:r>
          </a:p>
          <a:p>
            <a:r>
              <a:rPr lang="pt-BR" sz="2800" b="1" dirty="0">
                <a:latin typeface="Arial Narrow" panose="020B0606020202030204" pitchFamily="34" charset="0"/>
              </a:rPr>
              <a:t>distribuir brinquedos</a:t>
            </a:r>
          </a:p>
          <a:p>
            <a:r>
              <a:rPr lang="pt-BR" sz="2800" b="1" dirty="0">
                <a:latin typeface="Arial Narrow" panose="020B0606020202030204" pitchFamily="34" charset="0"/>
              </a:rPr>
              <a:t>de alta qualidade. </a:t>
            </a:r>
          </a:p>
        </p:txBody>
      </p:sp>
    </p:spTree>
    <p:extLst>
      <p:ext uri="{BB962C8B-B14F-4D97-AF65-F5344CB8AC3E}">
        <p14:creationId xmlns:p14="http://schemas.microsoft.com/office/powerpoint/2010/main" val="1735578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33B6EA9E-0FD5-EBE2-BC52-E55F4CF61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2683"/>
            <a:ext cx="13904525" cy="926421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FC39610-D5BC-4357-7021-A34C6CB34E4D}"/>
              </a:ext>
            </a:extLst>
          </p:cNvPr>
          <p:cNvSpPr txBox="1"/>
          <p:nvPr/>
        </p:nvSpPr>
        <p:spPr>
          <a:xfrm rot="182374">
            <a:off x="2863175" y="2918149"/>
            <a:ext cx="3644987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 Narrow" panose="020B0606020202030204" pitchFamily="34" charset="0"/>
              </a:rPr>
              <a:t>Juntos, trabalharemos</a:t>
            </a:r>
          </a:p>
          <a:p>
            <a:r>
              <a:rPr lang="pt-BR" sz="2200" b="1" dirty="0">
                <a:latin typeface="Arial Narrow" panose="020B0606020202030204" pitchFamily="34" charset="0"/>
              </a:rPr>
              <a:t>com o objetivo de criar</a:t>
            </a:r>
          </a:p>
          <a:p>
            <a:r>
              <a:rPr lang="pt-BR" sz="2200" b="1" dirty="0">
                <a:latin typeface="Arial Narrow" panose="020B0606020202030204" pitchFamily="34" charset="0"/>
              </a:rPr>
              <a:t>brinquedos que promovam</a:t>
            </a:r>
          </a:p>
          <a:p>
            <a:r>
              <a:rPr lang="pt-BR" sz="2200" b="1" dirty="0">
                <a:latin typeface="Arial Narrow" panose="020B0606020202030204" pitchFamily="34" charset="0"/>
              </a:rPr>
              <a:t>inclusão e acessibilidade</a:t>
            </a:r>
          </a:p>
          <a:p>
            <a:r>
              <a:rPr lang="pt-BR" sz="2200" b="1" dirty="0">
                <a:latin typeface="Arial Narrow" panose="020B0606020202030204" pitchFamily="34" charset="0"/>
              </a:rPr>
              <a:t>para todas as pessoas.</a:t>
            </a:r>
          </a:p>
          <a:p>
            <a:endParaRPr lang="pt-BR" sz="2200" b="1" dirty="0">
              <a:solidFill>
                <a:schemeClr val="accent1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43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FEF9D9E-9701-F20E-C159-45378010B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36295"/>
            <a:ext cx="13690019" cy="9121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8C3A563D-1320-FC34-15C2-01ED1656C71D}"/>
              </a:ext>
            </a:extLst>
          </p:cNvPr>
          <p:cNvSpPr txBox="1"/>
          <p:nvPr/>
        </p:nvSpPr>
        <p:spPr>
          <a:xfrm rot="186753">
            <a:off x="2720097" y="2163629"/>
            <a:ext cx="3117726" cy="2557867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0A45A17-DAC9-4907-EEAB-22EDFA711108}"/>
              </a:ext>
            </a:extLst>
          </p:cNvPr>
          <p:cNvSpPr txBox="1"/>
          <p:nvPr/>
        </p:nvSpPr>
        <p:spPr>
          <a:xfrm>
            <a:off x="5786711" y="2638509"/>
            <a:ext cx="2213698" cy="1970250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29D14A9-3024-49A4-CAD6-A367948A82E8}"/>
              </a:ext>
            </a:extLst>
          </p:cNvPr>
          <p:cNvSpPr txBox="1"/>
          <p:nvPr/>
        </p:nvSpPr>
        <p:spPr>
          <a:xfrm rot="207829">
            <a:off x="2843061" y="2197894"/>
            <a:ext cx="3162064" cy="246221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arrow" panose="020B0606020202030204" pitchFamily="34" charset="0"/>
              </a:rPr>
              <a:t>Fase de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pesquisa e projeto</a:t>
            </a:r>
          </a:p>
          <a:p>
            <a:endParaRPr lang="pt-BR" sz="1000" b="1" dirty="0">
              <a:latin typeface="Arial Narrow" panose="020B0606020202030204" pitchFamily="34" charset="0"/>
            </a:endParaRPr>
          </a:p>
          <a:p>
            <a:r>
              <a:rPr lang="pt-BR" sz="1600" b="1" dirty="0">
                <a:latin typeface="Arial Narrow" panose="020B0606020202030204" pitchFamily="34" charset="0"/>
              </a:rPr>
              <a:t>Uma equipe técnica voluntária da APAE Diadema informará as necessidades e preferências dos indivíduos. O Designer Gráfico utilizará as informações coletadas para projetar os brinquedos.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C377AE9-C44F-A09C-D931-12BEFDBFD01D}"/>
              </a:ext>
            </a:extLst>
          </p:cNvPr>
          <p:cNvSpPr txBox="1"/>
          <p:nvPr/>
        </p:nvSpPr>
        <p:spPr>
          <a:xfrm rot="535647">
            <a:off x="8813491" y="2606258"/>
            <a:ext cx="2697387" cy="2027155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7E1ED4F-30BC-F500-B067-3A5315228457}"/>
              </a:ext>
            </a:extLst>
          </p:cNvPr>
          <p:cNvSpPr txBox="1"/>
          <p:nvPr/>
        </p:nvSpPr>
        <p:spPr>
          <a:xfrm rot="230078">
            <a:off x="6085904" y="2631018"/>
            <a:ext cx="1786573" cy="1923604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arrow" panose="020B0606020202030204" pitchFamily="34" charset="0"/>
              </a:rPr>
              <a:t>Protótipo e</a:t>
            </a:r>
          </a:p>
          <a:p>
            <a:r>
              <a:rPr lang="pt-BR" sz="2000" b="1" dirty="0">
                <a:latin typeface="Arial Narrow" panose="020B0606020202030204" pitchFamily="34" charset="0"/>
              </a:rPr>
              <a:t>fase de testes</a:t>
            </a:r>
          </a:p>
          <a:p>
            <a:endParaRPr lang="pt-BR" sz="900" b="1" dirty="0">
              <a:latin typeface="Arial Narrow" panose="020B0606020202030204" pitchFamily="34" charset="0"/>
            </a:endParaRPr>
          </a:p>
          <a:p>
            <a:r>
              <a:rPr lang="pt-BR" sz="1400" b="1" dirty="0">
                <a:latin typeface="Arial Narrow" panose="020B0606020202030204" pitchFamily="34" charset="0"/>
              </a:rPr>
              <a:t>O Fabricante criará protótipos que</a:t>
            </a:r>
          </a:p>
          <a:p>
            <a:r>
              <a:rPr lang="pt-BR" sz="1400" b="1" dirty="0">
                <a:latin typeface="Arial Narrow" panose="020B0606020202030204" pitchFamily="34" charset="0"/>
              </a:rPr>
              <a:t>serão testados com</a:t>
            </a:r>
          </a:p>
          <a:p>
            <a:r>
              <a:rPr lang="pt-BR" sz="1400" b="1" dirty="0">
                <a:latin typeface="Arial Narrow" panose="020B0606020202030204" pitchFamily="34" charset="0"/>
              </a:rPr>
              <a:t>os atendidos na</a:t>
            </a:r>
          </a:p>
          <a:p>
            <a:r>
              <a:rPr lang="pt-BR" sz="1400" b="1" dirty="0">
                <a:latin typeface="Arial Narrow" panose="020B0606020202030204" pitchFamily="34" charset="0"/>
              </a:rPr>
              <a:t>APAE Diadema.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0680CB6-4F27-9DE1-F940-D038D2E297B3}"/>
              </a:ext>
            </a:extLst>
          </p:cNvPr>
          <p:cNvSpPr txBox="1"/>
          <p:nvPr/>
        </p:nvSpPr>
        <p:spPr>
          <a:xfrm rot="656016">
            <a:off x="8913804" y="2682866"/>
            <a:ext cx="2713436" cy="196977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 Narrow" panose="020B0606020202030204" pitchFamily="34" charset="0"/>
              </a:rPr>
              <a:t>Fase de produção</a:t>
            </a:r>
          </a:p>
          <a:p>
            <a:r>
              <a:rPr lang="pt-BR" sz="2400" b="1" dirty="0">
                <a:latin typeface="Arial Narrow" panose="020B0606020202030204" pitchFamily="34" charset="0"/>
              </a:rPr>
              <a:t>e distribuição</a:t>
            </a:r>
          </a:p>
          <a:p>
            <a:endParaRPr lang="pt-BR" sz="1000" b="1" dirty="0">
              <a:latin typeface="Arial Narrow" panose="020B0606020202030204" pitchFamily="34" charset="0"/>
            </a:endParaRPr>
          </a:p>
          <a:p>
            <a:r>
              <a:rPr lang="pt-BR" sz="1600" b="1" dirty="0">
                <a:latin typeface="Arial Narrow" panose="020B0606020202030204" pitchFamily="34" charset="0"/>
              </a:rPr>
              <a:t>Após a homologação do brinquedo, o fabricante fará</a:t>
            </a:r>
          </a:p>
          <a:p>
            <a:r>
              <a:rPr lang="pt-BR" sz="1600" b="1" dirty="0">
                <a:latin typeface="Arial Narrow" panose="020B0606020202030204" pitchFamily="34" charset="0"/>
              </a:rPr>
              <a:t>a logística de produção,</a:t>
            </a:r>
          </a:p>
          <a:p>
            <a:r>
              <a:rPr lang="pt-BR" sz="1600" b="1" dirty="0">
                <a:latin typeface="Arial Narrow" panose="020B0606020202030204" pitchFamily="34" charset="0"/>
              </a:rPr>
              <a:t>vendas e distribuição. </a:t>
            </a:r>
          </a:p>
        </p:txBody>
      </p:sp>
    </p:spTree>
    <p:extLst>
      <p:ext uri="{BB962C8B-B14F-4D97-AF65-F5344CB8AC3E}">
        <p14:creationId xmlns:p14="http://schemas.microsoft.com/office/powerpoint/2010/main" val="7700291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C3C4C21D-FC9B-D63A-E4D2-9BC5BC520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1" y="-3371906"/>
            <a:ext cx="18332358" cy="12214367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357408A7-87BB-5477-B352-1D517749077D}"/>
              </a:ext>
            </a:extLst>
          </p:cNvPr>
          <p:cNvSpPr txBox="1"/>
          <p:nvPr/>
        </p:nvSpPr>
        <p:spPr>
          <a:xfrm rot="21411450">
            <a:off x="7622403" y="2577110"/>
            <a:ext cx="3261992" cy="2441009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D0F01F7-7E74-B0C6-9760-4D8A3D63C529}"/>
              </a:ext>
            </a:extLst>
          </p:cNvPr>
          <p:cNvSpPr txBox="1"/>
          <p:nvPr/>
        </p:nvSpPr>
        <p:spPr>
          <a:xfrm rot="186753">
            <a:off x="3835914" y="2118861"/>
            <a:ext cx="4189020" cy="2694295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29D14A9-3024-49A4-CAD6-A367948A82E8}"/>
              </a:ext>
            </a:extLst>
          </p:cNvPr>
          <p:cNvSpPr txBox="1"/>
          <p:nvPr/>
        </p:nvSpPr>
        <p:spPr>
          <a:xfrm rot="194840">
            <a:off x="3839204" y="2321860"/>
            <a:ext cx="4182443" cy="24468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 Narrow" panose="020B0606020202030204" pitchFamily="34" charset="0"/>
              </a:rPr>
              <a:t>Benefícios</a:t>
            </a:r>
          </a:p>
          <a:p>
            <a:endParaRPr lang="pt-BR" sz="1500" dirty="0">
              <a:latin typeface="Arial Narrow" panose="020B0606020202030204" pitchFamily="34" charset="0"/>
            </a:endParaRPr>
          </a:p>
          <a:p>
            <a:r>
              <a:rPr lang="pt-BR" sz="2200" b="1" dirty="0">
                <a:latin typeface="Arial Narrow" panose="020B0606020202030204" pitchFamily="34" charset="0"/>
              </a:rPr>
              <a:t>Criaremos um impacto significativo</a:t>
            </a:r>
          </a:p>
          <a:p>
            <a:r>
              <a:rPr lang="pt-BR" sz="2200" b="1" dirty="0">
                <a:latin typeface="Arial Narrow" panose="020B0606020202030204" pitchFamily="34" charset="0"/>
              </a:rPr>
              <a:t>na vida de pessoas com deficiência, promoveremos a responsabilidade social e a inclusão na indústria de brinquedos.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02E2935-4CCE-3286-9D95-5955D9C56D99}"/>
              </a:ext>
            </a:extLst>
          </p:cNvPr>
          <p:cNvSpPr txBox="1"/>
          <p:nvPr/>
        </p:nvSpPr>
        <p:spPr>
          <a:xfrm>
            <a:off x="8154570" y="2674231"/>
            <a:ext cx="2481346" cy="2246769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arrow" panose="020B0606020202030204" pitchFamily="34" charset="0"/>
              </a:rPr>
              <a:t>As empresas aumentam a reputação de suas marcas e a fidelidade do cliente enquanto a causa ganha exposição e apoio financeiro.</a:t>
            </a:r>
          </a:p>
        </p:txBody>
      </p:sp>
    </p:spTree>
    <p:extLst>
      <p:ext uri="{BB962C8B-B14F-4D97-AF65-F5344CB8AC3E}">
        <p14:creationId xmlns:p14="http://schemas.microsoft.com/office/powerpoint/2010/main" val="6872965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m 23">
            <a:extLst>
              <a:ext uri="{FF2B5EF4-FFF2-40B4-BE49-F238E27FC236}">
                <a16:creationId xmlns:a16="http://schemas.microsoft.com/office/drawing/2014/main" id="{86F08119-20D5-900D-F4C7-E082A1D3B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581" y="-2478504"/>
            <a:ext cx="15477049" cy="10311950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B2087BF-BD3F-4958-A09C-A196D1A773DC}"/>
              </a:ext>
            </a:extLst>
          </p:cNvPr>
          <p:cNvSpPr txBox="1"/>
          <p:nvPr/>
        </p:nvSpPr>
        <p:spPr>
          <a:xfrm rot="21353289">
            <a:off x="4810271" y="2884161"/>
            <a:ext cx="2564548" cy="1593406"/>
          </a:xfrm>
          <a:prstGeom prst="rect">
            <a:avLst/>
          </a:prstGeom>
          <a:solidFill>
            <a:schemeClr val="bg1">
              <a:alpha val="20000"/>
            </a:schemeClr>
          </a:solidFill>
          <a:effectLst>
            <a:softEdge rad="63500"/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latin typeface="Arial Narrow" panose="020B0606020202030204" pitchFamily="34" charset="0"/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FDC3FC10-8B50-5848-9165-3C24F0DE5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6860">
            <a:off x="4930831" y="3102325"/>
            <a:ext cx="2335179" cy="1174390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29D14A9-3024-49A4-CAD6-A367948A82E8}"/>
              </a:ext>
            </a:extLst>
          </p:cNvPr>
          <p:cNvSpPr txBox="1"/>
          <p:nvPr/>
        </p:nvSpPr>
        <p:spPr>
          <a:xfrm rot="169816">
            <a:off x="1954254" y="2119972"/>
            <a:ext cx="2755314" cy="224676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 Narrow" panose="020B0606020202030204" pitchFamily="34" charset="0"/>
              </a:rPr>
              <a:t>Estamos ansiosos para ouvir seus pensamentos sobre nossa proposta e esperamos ter a oportunidade de trabalhar juntos para dar vida à nossa visão.</a:t>
            </a:r>
          </a:p>
        </p:txBody>
      </p:sp>
    </p:spTree>
    <p:extLst>
      <p:ext uri="{BB962C8B-B14F-4D97-AF65-F5344CB8AC3E}">
        <p14:creationId xmlns:p14="http://schemas.microsoft.com/office/powerpoint/2010/main" val="128236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266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Bahnschrift Light SemiCondensed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Apae | Fabricio</dc:creator>
  <cp:lastModifiedBy>Apae | Fabricio</cp:lastModifiedBy>
  <cp:revision>13</cp:revision>
  <dcterms:created xsi:type="dcterms:W3CDTF">2023-03-01T14:22:59Z</dcterms:created>
  <dcterms:modified xsi:type="dcterms:W3CDTF">2023-03-03T18:53:08Z</dcterms:modified>
</cp:coreProperties>
</file>